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9" r:id="rId6"/>
    <p:sldId id="262" r:id="rId7"/>
    <p:sldId id="270" r:id="rId8"/>
    <p:sldId id="271" r:id="rId9"/>
    <p:sldId id="272" r:id="rId10"/>
    <p:sldId id="273" r:id="rId11"/>
    <p:sldId id="263" r:id="rId12"/>
    <p:sldId id="264" r:id="rId13"/>
    <p:sldId id="274" r:id="rId14"/>
    <p:sldId id="265" r:id="rId15"/>
    <p:sldId id="275" r:id="rId16"/>
    <p:sldId id="278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12" y="12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996" y="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01F24-A182-417F-8840-EFF5B46A23F1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3E111-BA15-4C46-9B5C-BAFED56DE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4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72E93-A401-4359-BE97-FC253328DE6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31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621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513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012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724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46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87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2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40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988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49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7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48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701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410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3E111-BA15-4C46-9B5C-BAFED56DEF4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7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72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4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76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5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521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094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614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6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2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1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70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8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00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0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C50FBF-1E38-4AA0-96F8-2F5038697D78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39F075-0EDA-4629-9E6F-67E55AE9F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70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feelingsafefeelingvulnerable.stir.ac.uk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k.j.mackay@stir.ac.uk" TargetMode="External"/><Relationship Id="rId4" Type="http://schemas.openxmlformats.org/officeDocument/2006/relationships/hyperlink" Target="mailto:f.c.sherwood-johnson@stir.ac.uk" TargetMode="External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4849" y="1119982"/>
            <a:ext cx="7124700" cy="2387600"/>
          </a:xfrm>
        </p:spPr>
        <p:txBody>
          <a:bodyPr>
            <a:normAutofit/>
          </a:bodyPr>
          <a:lstStyle/>
          <a:p>
            <a:r>
              <a:rPr lang="en-GB" sz="8000" b="1" dirty="0" smtClean="0"/>
              <a:t>Feeling Safe</a:t>
            </a:r>
            <a:endParaRPr lang="en-GB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849" y="3983752"/>
            <a:ext cx="7489508" cy="2647658"/>
          </a:xfrm>
        </p:spPr>
        <p:txBody>
          <a:bodyPr>
            <a:normAutofit fontScale="40000" lnSpcReduction="20000"/>
          </a:bodyPr>
          <a:lstStyle/>
          <a:p>
            <a:r>
              <a:rPr lang="en-GB" sz="7000" dirty="0"/>
              <a:t>F</a:t>
            </a:r>
            <a:r>
              <a:rPr lang="en-GB" sz="7000" dirty="0" smtClean="0"/>
              <a:t>indings of a collaborative</a:t>
            </a:r>
          </a:p>
          <a:p>
            <a:r>
              <a:rPr lang="en-GB" sz="7000" dirty="0" smtClean="0"/>
              <a:t>research project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4200" dirty="0"/>
          </a:p>
          <a:p>
            <a:r>
              <a:rPr lang="en-GB" sz="4200" dirty="0" smtClean="0"/>
              <a:t>Dr Fiona Sherwood-Johnson, Kathryn Mackay, Dr Corinne</a:t>
            </a:r>
          </a:p>
          <a:p>
            <a:r>
              <a:rPr lang="en-GB" sz="4200" dirty="0" smtClean="0"/>
              <a:t>Greasley-Adams and members of </a:t>
            </a:r>
            <a:r>
              <a:rPr lang="en-GB" sz="4200" dirty="0" err="1" smtClean="0"/>
              <a:t>Ceartas</a:t>
            </a:r>
            <a:r>
              <a:rPr lang="en-GB" sz="4200" dirty="0" smtClean="0"/>
              <a:t> advocacy, June 2019</a:t>
            </a:r>
            <a:endParaRPr lang="en-GB" sz="4200" dirty="0"/>
          </a:p>
        </p:txBody>
      </p:sp>
      <p:pic>
        <p:nvPicPr>
          <p:cNvPr id="4" name="Picture 3" descr="H:\My Documents\Research\Carnegie IA project\stir uni 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782" y="1030288"/>
            <a:ext cx="18288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:\My Documents\Research\Older people project with KM\Ceartas Logo with straplin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39" y="862013"/>
            <a:ext cx="1594485" cy="77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781" y="972185"/>
            <a:ext cx="1609725" cy="554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Content Placeholder 6" descr="Datei:1.22 Russian road sign.svg – Wikipedi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25768"/>
            <a:ext cx="4393223" cy="386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3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684" y="1212868"/>
            <a:ext cx="9987116" cy="4654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Researcher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</a:t>
            </a:r>
            <a:r>
              <a:rPr lang="en-GB" dirty="0" smtClean="0">
                <a:solidFill>
                  <a:srgbClr val="002060"/>
                </a:solidFill>
              </a:rPr>
              <a:t>…how </a:t>
            </a:r>
            <a:r>
              <a:rPr lang="en-GB" dirty="0">
                <a:solidFill>
                  <a:srgbClr val="002060"/>
                </a:solidFill>
              </a:rPr>
              <a:t>do you feel about living on </a:t>
            </a:r>
            <a:r>
              <a:rPr lang="en-GB" dirty="0" smtClean="0">
                <a:solidFill>
                  <a:srgbClr val="002060"/>
                </a:solidFill>
              </a:rPr>
              <a:t>your own</a:t>
            </a:r>
            <a:r>
              <a:rPr lang="en-GB" dirty="0">
                <a:solidFill>
                  <a:srgbClr val="002060"/>
                </a:solidFill>
              </a:rPr>
              <a:t>, if I can ask that?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Margaret</a:t>
            </a:r>
            <a:r>
              <a:rPr lang="en-GB" i="1" dirty="0">
                <a:solidFill>
                  <a:srgbClr val="002060"/>
                </a:solidFill>
              </a:rPr>
              <a:t>:	</a:t>
            </a:r>
            <a:r>
              <a:rPr lang="en-GB" dirty="0">
                <a:solidFill>
                  <a:srgbClr val="002060"/>
                </a:solidFill>
              </a:rPr>
              <a:t>	Actually, I quite enjoy it, but you're lonely at times.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Dave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</a:t>
            </a:r>
            <a:r>
              <a:rPr lang="en-GB" dirty="0" smtClean="0">
                <a:solidFill>
                  <a:srgbClr val="002060"/>
                </a:solidFill>
              </a:rPr>
              <a:t>	Aye</a:t>
            </a:r>
            <a:r>
              <a:rPr lang="en-GB" dirty="0">
                <a:solidFill>
                  <a:srgbClr val="002060"/>
                </a:solidFill>
              </a:rPr>
              <a:t>.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Margaret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And you feel vulnerable.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Dave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</a:t>
            </a:r>
            <a:r>
              <a:rPr lang="en-GB" dirty="0" smtClean="0">
                <a:solidFill>
                  <a:srgbClr val="002060"/>
                </a:solidFill>
              </a:rPr>
              <a:t>	Aye</a:t>
            </a:r>
            <a:r>
              <a:rPr lang="en-GB" dirty="0">
                <a:solidFill>
                  <a:srgbClr val="002060"/>
                </a:solidFill>
              </a:rPr>
              <a:t>.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Margaret</a:t>
            </a:r>
            <a:r>
              <a:rPr lang="en-GB" i="1" dirty="0">
                <a:solidFill>
                  <a:srgbClr val="002060"/>
                </a:solidFill>
              </a:rPr>
              <a:t>:	</a:t>
            </a:r>
            <a:r>
              <a:rPr lang="en-GB" dirty="0">
                <a:solidFill>
                  <a:srgbClr val="002060"/>
                </a:solidFill>
              </a:rPr>
              <a:t>	But I don't want to give it up, yet.   </a:t>
            </a:r>
            <a:endParaRPr lang="en-GB" sz="3200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r>
              <a:rPr lang="en-GB" i="1" dirty="0">
                <a:solidFill>
                  <a:srgbClr val="002060"/>
                </a:solidFill>
              </a:rPr>
              <a:t>Focus Group </a:t>
            </a:r>
            <a:r>
              <a:rPr lang="en-GB" i="1" dirty="0" smtClean="0">
                <a:solidFill>
                  <a:srgbClr val="002060"/>
                </a:solidFill>
              </a:rPr>
              <a:t>1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…for instance their sense of identity</a:t>
            </a:r>
            <a:endParaRPr lang="en-GB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2. ‘Keeping safe’ sits alongside</a:t>
            </a:r>
            <a:br>
              <a:rPr lang="en-GB" dirty="0" smtClean="0"/>
            </a:br>
            <a:r>
              <a:rPr lang="en-GB" dirty="0" smtClean="0"/>
              <a:t>older people’s other priorities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019" y="1549156"/>
            <a:ext cx="10468896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I </a:t>
            </a:r>
            <a:r>
              <a:rPr lang="en-GB" dirty="0">
                <a:solidFill>
                  <a:srgbClr val="002060"/>
                </a:solidFill>
              </a:rPr>
              <a:t>said, I couldn’t do that to him, I couldn’t go to my bed and sleep at night, knowing that I'd put him into a place that he hated.</a:t>
            </a: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Jane</a:t>
            </a:r>
          </a:p>
          <a:p>
            <a:endParaRPr lang="en-GB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…there’s fifteen stairs at the back of the house I can get down… I don’t go… Jane </a:t>
            </a:r>
            <a:r>
              <a:rPr lang="en-GB" dirty="0" err="1">
                <a:solidFill>
                  <a:srgbClr val="002060"/>
                </a:solidFill>
              </a:rPr>
              <a:t>doesnae</a:t>
            </a:r>
            <a:r>
              <a:rPr lang="en-GB" dirty="0">
                <a:solidFill>
                  <a:srgbClr val="002060"/>
                </a:solidFill>
              </a:rPr>
              <a:t> like me going out. </a:t>
            </a: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Harry</a:t>
            </a:r>
            <a:endParaRPr lang="en-GB" sz="32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…for instance their relationships</a:t>
            </a:r>
            <a:endParaRPr lang="en-GB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2. ‘Keeping safe’ sits alongside</a:t>
            </a:r>
            <a:br>
              <a:rPr lang="en-GB" dirty="0" smtClean="0"/>
            </a:br>
            <a:r>
              <a:rPr lang="en-GB" dirty="0" smtClean="0"/>
              <a:t>older people’s other priorities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93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3. People focused on their</a:t>
            </a:r>
            <a:br>
              <a:rPr lang="en-GB" dirty="0" smtClean="0"/>
            </a:br>
            <a:r>
              <a:rPr lang="en-GB" dirty="0" smtClean="0"/>
              <a:t>own skills and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671" y="1637641"/>
            <a:ext cx="9869128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I </a:t>
            </a:r>
            <a:r>
              <a:rPr lang="en-GB" dirty="0">
                <a:solidFill>
                  <a:srgbClr val="002060"/>
                </a:solidFill>
              </a:rPr>
              <a:t>know a lot of people come to me if they’re going to have a scooter because they think I’ve got a bit of, you know…</a:t>
            </a: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Jean</a:t>
            </a:r>
          </a:p>
          <a:p>
            <a:endParaRPr lang="en-GB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But as time goes on, as I found out, you have to re-evaluate …you say, well, I can't do that anymore, but I can still do </a:t>
            </a:r>
            <a:r>
              <a:rPr lang="en-GB" dirty="0" smtClean="0">
                <a:solidFill>
                  <a:srgbClr val="002060"/>
                </a:solidFill>
              </a:rPr>
              <a:t>this.</a:t>
            </a: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Dave</a:t>
            </a:r>
            <a:r>
              <a:rPr lang="en-GB" i="1" dirty="0">
                <a:solidFill>
                  <a:srgbClr val="002060"/>
                </a:solidFill>
              </a:rPr>
              <a:t>, Focus Group 2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1859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4. Family, </a:t>
            </a:r>
            <a:r>
              <a:rPr lang="en-GB" dirty="0"/>
              <a:t>professionals, </a:t>
            </a:r>
            <a:r>
              <a:rPr lang="en-GB" dirty="0" smtClean="0"/>
              <a:t>communities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852" y="1563330"/>
            <a:ext cx="9996948" cy="39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Researcher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Because I remember when we were in the shops and you were </a:t>
            </a:r>
            <a:r>
              <a:rPr lang="en-GB" dirty="0" smtClean="0">
                <a:solidFill>
                  <a:srgbClr val="002060"/>
                </a:solidFill>
              </a:rPr>
              <a:t>				sitting </a:t>
            </a:r>
            <a:r>
              <a:rPr lang="en-GB" dirty="0">
                <a:solidFill>
                  <a:srgbClr val="002060"/>
                </a:solidFill>
              </a:rPr>
              <a:t>down and the check out guy was trying to push through </a:t>
            </a:r>
            <a:r>
              <a:rPr lang="en-GB" dirty="0" smtClean="0">
                <a:solidFill>
                  <a:srgbClr val="002060"/>
                </a:solidFill>
              </a:rPr>
              <a:t>				and the </a:t>
            </a:r>
            <a:r>
              <a:rPr lang="en-GB" dirty="0">
                <a:solidFill>
                  <a:srgbClr val="002060"/>
                </a:solidFill>
              </a:rPr>
              <a:t>lady behind you, she turned round and said, take your </a:t>
            </a:r>
            <a:r>
              <a:rPr lang="en-GB" dirty="0" smtClean="0">
                <a:solidFill>
                  <a:srgbClr val="002060"/>
                </a:solidFill>
              </a:rPr>
              <a:t>					time</a:t>
            </a:r>
            <a:r>
              <a:rPr lang="en-GB" dirty="0">
                <a:solidFill>
                  <a:srgbClr val="002060"/>
                </a:solidFill>
              </a:rPr>
              <a:t>. </a:t>
            </a:r>
            <a:r>
              <a:rPr lang="en-GB" dirty="0" smtClean="0">
                <a:solidFill>
                  <a:srgbClr val="002060"/>
                </a:solidFill>
              </a:rPr>
              <a:t>You know</a:t>
            </a:r>
            <a:r>
              <a:rPr lang="en-GB" dirty="0">
                <a:solidFill>
                  <a:srgbClr val="002060"/>
                </a:solidFill>
              </a:rPr>
              <a:t>, I thought that was really lovely.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Jean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</a:t>
            </a:r>
            <a:r>
              <a:rPr lang="en-GB" dirty="0" smtClean="0">
                <a:solidFill>
                  <a:srgbClr val="002060"/>
                </a:solidFill>
              </a:rPr>
              <a:t>	It </a:t>
            </a:r>
            <a:r>
              <a:rPr lang="en-GB" dirty="0">
                <a:solidFill>
                  <a:srgbClr val="002060"/>
                </a:solidFill>
              </a:rPr>
              <a:t>is that… yesterday I was in and then one, the one behind </a:t>
            </a:r>
            <a:r>
              <a:rPr lang="en-GB" dirty="0" smtClean="0">
                <a:solidFill>
                  <a:srgbClr val="002060"/>
                </a:solidFill>
              </a:rPr>
              <a:t>					came and </a:t>
            </a:r>
            <a:r>
              <a:rPr lang="en-GB" dirty="0">
                <a:solidFill>
                  <a:srgbClr val="002060"/>
                </a:solidFill>
              </a:rPr>
              <a:t>helped me with my bags. You know it is good when </a:t>
            </a:r>
            <a:r>
              <a:rPr lang="en-GB" dirty="0" smtClean="0">
                <a:solidFill>
                  <a:srgbClr val="002060"/>
                </a:solidFill>
              </a:rPr>
              <a:t>					people do that</a:t>
            </a:r>
            <a:r>
              <a:rPr lang="en-GB" dirty="0">
                <a:solidFill>
                  <a:srgbClr val="002060"/>
                </a:solidFill>
              </a:rPr>
              <a:t>, you know</a:t>
            </a:r>
            <a:r>
              <a:rPr lang="en-GB" dirty="0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…were also drawn on as resources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1398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6348" y="1401673"/>
            <a:ext cx="9967452" cy="50323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/>
          </a:p>
          <a:p>
            <a:endParaRPr lang="en-GB" i="1" dirty="0"/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And one came, and she was a young girl.… And I've no doubt she’s got all her qualifications, but it was like talking to a book, you know.  And I thought, no, I don't really want this, I don't want bogged down with this.  So I phoned </a:t>
            </a:r>
            <a:r>
              <a:rPr lang="en-GB" i="1" dirty="0">
                <a:solidFill>
                  <a:srgbClr val="002060"/>
                </a:solidFill>
              </a:rPr>
              <a:t>[name]</a:t>
            </a:r>
            <a:r>
              <a:rPr lang="en-GB" dirty="0">
                <a:solidFill>
                  <a:srgbClr val="002060"/>
                </a:solidFill>
              </a:rPr>
              <a:t>, and I said to her, I don't think this is </a:t>
            </a:r>
            <a:r>
              <a:rPr lang="en-GB" dirty="0" err="1">
                <a:solidFill>
                  <a:srgbClr val="002060"/>
                </a:solidFill>
              </a:rPr>
              <a:t>gonna</a:t>
            </a:r>
            <a:r>
              <a:rPr lang="en-GB" dirty="0">
                <a:solidFill>
                  <a:srgbClr val="002060"/>
                </a:solidFill>
              </a:rPr>
              <a:t> work. I said, I don't feel a connection with this girl….whereas I've only spoken to you on the phone, but I feel I'm on the same wavelength.</a:t>
            </a:r>
          </a:p>
          <a:p>
            <a:pPr marL="0" indent="0" algn="r">
              <a:buNone/>
            </a:pPr>
            <a:r>
              <a:rPr lang="en-GB" i="1" dirty="0">
                <a:solidFill>
                  <a:srgbClr val="002060"/>
                </a:solidFill>
              </a:rPr>
              <a:t>Jane</a:t>
            </a:r>
            <a:endParaRPr lang="en-GB" dirty="0">
              <a:solidFill>
                <a:srgbClr val="002060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sz="3200" dirty="0"/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…could require active negotiation </a:t>
            </a:r>
          </a:p>
          <a:p>
            <a:pPr algn="r"/>
            <a:r>
              <a:rPr lang="en-GB" sz="3200" dirty="0" smtClean="0"/>
              <a:t>and/or could be experienced as risks</a:t>
            </a:r>
            <a:endParaRPr lang="en-GB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4. Family, </a:t>
            </a:r>
            <a:r>
              <a:rPr lang="en-GB" dirty="0"/>
              <a:t>professionals, </a:t>
            </a:r>
            <a:r>
              <a:rPr lang="en-GB" dirty="0" smtClean="0"/>
              <a:t>communities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2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51507"/>
            <a:ext cx="10018713" cy="1752599"/>
          </a:xfrm>
        </p:spPr>
        <p:txBody>
          <a:bodyPr/>
          <a:lstStyle/>
          <a:p>
            <a:r>
              <a:rPr lang="en-GB" dirty="0" smtClean="0"/>
              <a:t>Linking to formal ASP 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79279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In/ability to safeguard takes place in a complex context: </a:t>
            </a:r>
          </a:p>
          <a:p>
            <a:pPr lvl="1"/>
            <a:r>
              <a:rPr lang="en-GB" dirty="0" smtClean="0"/>
              <a:t>personalities </a:t>
            </a:r>
            <a:r>
              <a:rPr lang="en-GB" dirty="0"/>
              <a:t>and preferences;</a:t>
            </a:r>
          </a:p>
          <a:p>
            <a:pPr lvl="1"/>
            <a:r>
              <a:rPr lang="en-GB" dirty="0" smtClean="0"/>
              <a:t>relationships</a:t>
            </a:r>
            <a:r>
              <a:rPr lang="en-GB" dirty="0"/>
              <a:t>;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nvironments</a:t>
            </a:r>
            <a:r>
              <a:rPr lang="en-GB" dirty="0"/>
              <a:t>;</a:t>
            </a:r>
          </a:p>
          <a:p>
            <a:pPr lvl="1"/>
            <a:r>
              <a:rPr lang="en-GB" dirty="0" smtClean="0"/>
              <a:t>experiences </a:t>
            </a:r>
            <a:r>
              <a:rPr lang="en-GB" dirty="0"/>
              <a:t>over time</a:t>
            </a:r>
            <a:r>
              <a:rPr lang="en-GB" dirty="0" smtClean="0"/>
              <a:t>.</a:t>
            </a:r>
          </a:p>
          <a:p>
            <a:r>
              <a:rPr lang="en-GB" dirty="0" smtClean="0"/>
              <a:t>Council officers can be perceived as a threat or an opportunity; much depends on </a:t>
            </a:r>
          </a:p>
          <a:p>
            <a:pPr lvl="1"/>
            <a:r>
              <a:rPr lang="en-GB" dirty="0" smtClean="0"/>
              <a:t>Understanding the adult’s hopes and sense of self, as well as the danger they are in;</a:t>
            </a:r>
          </a:p>
          <a:p>
            <a:pPr lvl="1"/>
            <a:r>
              <a:rPr lang="en-GB" dirty="0" smtClean="0"/>
              <a:t>Protection plans work best when they are negotiated. 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94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197086"/>
            <a:ext cx="10018713" cy="1752599"/>
          </a:xfrm>
        </p:spPr>
        <p:txBody>
          <a:bodyPr/>
          <a:lstStyle/>
          <a:p>
            <a:r>
              <a:rPr lang="en-GB" dirty="0" smtClean="0"/>
              <a:t>More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01535"/>
            <a:ext cx="10018713" cy="312420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Project website, with links to visual and audio resources: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feelingsafefeelingvulnerable.stir.ac.uk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Contact:</a:t>
            </a:r>
          </a:p>
          <a:p>
            <a:pPr marL="0" indent="0" algn="ctr">
              <a:buNone/>
            </a:pPr>
            <a:r>
              <a:rPr lang="en-GB" dirty="0" smtClean="0">
                <a:hlinkClick r:id="rId4"/>
              </a:rPr>
              <a:t>f.c.sherwood-johnson@stir.ac.uk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r>
              <a:rPr lang="en-GB" dirty="0" smtClean="0">
                <a:hlinkClick r:id="rId5"/>
              </a:rPr>
              <a:t>k.j.mackay@stir.ac.uk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 descr="H:\My Documents\Research\Carnegie IA project\stir uni logo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782" y="283044"/>
            <a:ext cx="18288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:\My Documents\Research\Older people project with KM\Ceartas Logo with strapline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39" y="114769"/>
            <a:ext cx="1594485" cy="77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781" y="224941"/>
            <a:ext cx="1609725" cy="554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Content Placeholder 6" descr="Datei:1.22 Russian road sign.svg – Wikipedia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857" y="5382064"/>
            <a:ext cx="1431617" cy="125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lder people, safety and protection:</a:t>
            </a:r>
            <a:br>
              <a:rPr lang="en-GB" dirty="0" smtClean="0"/>
            </a:br>
            <a:r>
              <a:rPr lang="en-GB" dirty="0" smtClean="0"/>
              <a:t>what we know and what we don’t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2" y="2438399"/>
            <a:ext cx="6253676" cy="38739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Much ASP research is linked to policy and legislation</a:t>
            </a:r>
          </a:p>
          <a:p>
            <a:r>
              <a:rPr lang="en-GB" dirty="0" smtClean="0"/>
              <a:t>Service users tend to choose other types of research questions</a:t>
            </a:r>
          </a:p>
          <a:p>
            <a:r>
              <a:rPr lang="en-GB" dirty="0" smtClean="0"/>
              <a:t>Lack of studies beginning with older people’s:</a:t>
            </a:r>
          </a:p>
          <a:p>
            <a:pPr lvl="1"/>
            <a:r>
              <a:rPr lang="en-GB" dirty="0" smtClean="0"/>
              <a:t>Perspectives</a:t>
            </a:r>
          </a:p>
          <a:p>
            <a:pPr lvl="1"/>
            <a:r>
              <a:rPr lang="en-GB" dirty="0" smtClean="0"/>
              <a:t>Meanings</a:t>
            </a:r>
          </a:p>
          <a:p>
            <a:pPr lvl="1"/>
            <a:r>
              <a:rPr lang="en-GB" dirty="0" smtClean="0"/>
              <a:t>Priorities</a:t>
            </a:r>
          </a:p>
          <a:p>
            <a:pPr lvl="1"/>
            <a:r>
              <a:rPr lang="en-GB" dirty="0" smtClean="0"/>
              <a:t>Strengths</a:t>
            </a:r>
          </a:p>
        </p:txBody>
      </p:sp>
      <p:pic>
        <p:nvPicPr>
          <p:cNvPr id="5" name="Picture 4" descr="Multiple Perspectives | Flickr - Photo Sharing!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99" y="2576050"/>
            <a:ext cx="4167326" cy="380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74522"/>
            <a:ext cx="10018713" cy="1752599"/>
          </a:xfrm>
        </p:spPr>
        <p:txBody>
          <a:bodyPr/>
          <a:lstStyle/>
          <a:p>
            <a:r>
              <a:rPr lang="en-GB" dirty="0" smtClean="0"/>
              <a:t>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15613"/>
            <a:ext cx="10018713" cy="3775587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What do ‘safety’ and ‘vulnerability’ mean to older people living in the community who are supported by health and social care services? How important is safety in their lives?</a:t>
            </a:r>
          </a:p>
          <a:p>
            <a:pPr lvl="0"/>
            <a:r>
              <a:rPr lang="en-GB" dirty="0"/>
              <a:t>What resources/sources of support do older people draw on to manage vulnerability and secure safety? What other factors impact on their safety/vulnerability?</a:t>
            </a:r>
          </a:p>
          <a:p>
            <a:pPr lvl="0"/>
            <a:r>
              <a:rPr lang="en-GB" dirty="0"/>
              <a:t>How might improvements be made in the ways that older people in the community are able to keep and feel safe? </a:t>
            </a:r>
          </a:p>
          <a:p>
            <a:pPr lvl="0"/>
            <a:r>
              <a:rPr lang="en-GB" dirty="0"/>
              <a:t>What might be the best methods of capturing this knowledge? </a:t>
            </a:r>
          </a:p>
        </p:txBody>
      </p:sp>
      <p:pic>
        <p:nvPicPr>
          <p:cNvPr id="5" name="Picture 4" descr="question mark - Wiktionar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910" y="269773"/>
            <a:ext cx="1745840" cy="1745840"/>
          </a:xfrm>
          <a:prstGeom prst="rect">
            <a:avLst/>
          </a:prstGeom>
        </p:spPr>
      </p:pic>
      <p:pic>
        <p:nvPicPr>
          <p:cNvPr id="6" name="Picture 5" descr="question mark - Wiktionar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452" y="269773"/>
            <a:ext cx="1745840" cy="174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7206"/>
            <a:ext cx="10018713" cy="1752599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84671"/>
            <a:ext cx="10018713" cy="5152103"/>
          </a:xfrm>
        </p:spPr>
        <p:txBody>
          <a:bodyPr>
            <a:normAutofit/>
          </a:bodyPr>
          <a:lstStyle/>
          <a:p>
            <a:r>
              <a:rPr lang="en-GB" dirty="0" smtClean="0"/>
              <a:t>STAGE ONE: January 2017 – June 2017</a:t>
            </a:r>
          </a:p>
          <a:p>
            <a:pPr lvl="1"/>
            <a:r>
              <a:rPr lang="en-GB" dirty="0"/>
              <a:t>Two focus groups, with total ten participants</a:t>
            </a:r>
          </a:p>
          <a:p>
            <a:pPr lvl="1"/>
            <a:r>
              <a:rPr lang="en-GB" dirty="0"/>
              <a:t>Exploring safety </a:t>
            </a:r>
            <a:r>
              <a:rPr lang="en-GB" dirty="0" smtClean="0"/>
              <a:t>&amp; vulnerability using creative methods</a:t>
            </a:r>
            <a:endParaRPr lang="en-GB" dirty="0"/>
          </a:p>
          <a:p>
            <a:pPr lvl="1"/>
            <a:r>
              <a:rPr lang="en-GB" dirty="0"/>
              <a:t>Designing methods for stage </a:t>
            </a:r>
            <a:r>
              <a:rPr lang="en-GB" dirty="0" smtClean="0"/>
              <a:t>two</a:t>
            </a:r>
          </a:p>
          <a:p>
            <a:r>
              <a:rPr lang="en-GB" dirty="0" smtClean="0"/>
              <a:t>STAGE TWO: July 2017 – July 2018</a:t>
            </a:r>
          </a:p>
          <a:p>
            <a:pPr lvl="1"/>
            <a:r>
              <a:rPr lang="en-GB" dirty="0" smtClean="0"/>
              <a:t>Five participants each paired with a researcher</a:t>
            </a:r>
          </a:p>
          <a:p>
            <a:pPr lvl="1"/>
            <a:r>
              <a:rPr lang="en-GB" dirty="0" smtClean="0"/>
              <a:t>Data collection over three month period</a:t>
            </a:r>
          </a:p>
          <a:p>
            <a:pPr lvl="1"/>
            <a:r>
              <a:rPr lang="en-GB" dirty="0" smtClean="0"/>
              <a:t>Two-way discussions, three-way discussions, guided walks, images, review</a:t>
            </a:r>
          </a:p>
          <a:p>
            <a:r>
              <a:rPr lang="en-GB" dirty="0" smtClean="0"/>
              <a:t>STAGE THREE: August 2018 – July 2019</a:t>
            </a:r>
          </a:p>
          <a:p>
            <a:pPr lvl="1"/>
            <a:r>
              <a:rPr lang="en-GB" dirty="0" smtClean="0"/>
              <a:t>Thematic analysis, supported by two collaborative analysis workshops</a:t>
            </a:r>
          </a:p>
          <a:p>
            <a:pPr lvl="1"/>
            <a:r>
              <a:rPr lang="en-GB" dirty="0" smtClean="0"/>
              <a:t>Beginning to share findings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5" name="Picture 4" descr="File:Gnome-preferences-other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752" y="514543"/>
            <a:ext cx="4066562" cy="406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1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pic>
        <p:nvPicPr>
          <p:cNvPr id="5" name="Picture 4" descr="Free vector graphic: Map, Treasure, Pirate - Free Image on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087" y="993738"/>
            <a:ext cx="6290597" cy="545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1. Safety </a:t>
            </a:r>
            <a:r>
              <a:rPr lang="en-GB" dirty="0"/>
              <a:t>and vulnerability </a:t>
            </a:r>
            <a:r>
              <a:rPr lang="en-GB" dirty="0" smtClean="0"/>
              <a:t>mean</a:t>
            </a:r>
            <a:br>
              <a:rPr lang="en-GB" dirty="0" smtClean="0"/>
            </a:br>
            <a:r>
              <a:rPr lang="en-GB" dirty="0" smtClean="0"/>
              <a:t>different </a:t>
            </a:r>
            <a:r>
              <a:rPr lang="en-GB" dirty="0"/>
              <a:t>things to different </a:t>
            </a:r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180" y="1401673"/>
            <a:ext cx="9957619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But at this point in my life, I'm 65 this year, I do not feel vulnerable in any way, shape or form.  And I think it's because of my mental attitude, if that's the right word to use.  I think it's because my attitude in life, it's </a:t>
            </a:r>
            <a:r>
              <a:rPr lang="en-GB" dirty="0" smtClean="0">
                <a:solidFill>
                  <a:srgbClr val="002060"/>
                </a:solidFill>
              </a:rPr>
              <a:t>because …I </a:t>
            </a:r>
            <a:r>
              <a:rPr lang="en-GB" dirty="0">
                <a:solidFill>
                  <a:srgbClr val="002060"/>
                </a:solidFill>
              </a:rPr>
              <a:t>was dragged up instead of brought up.  … that's gave me, well, if somebody comes to the door, they're not wanting to do it with me, I'll just tell them straight, I don't care</a:t>
            </a:r>
            <a:r>
              <a:rPr lang="en-GB" dirty="0" smtClean="0">
                <a:solidFill>
                  <a:srgbClr val="002060"/>
                </a:solidFill>
              </a:rPr>
              <a:t>.</a:t>
            </a:r>
          </a:p>
          <a:p>
            <a:pPr marL="0" indent="0" algn="r">
              <a:buNone/>
            </a:pPr>
            <a:r>
              <a:rPr lang="en-GB" i="1" dirty="0">
                <a:solidFill>
                  <a:srgbClr val="002060"/>
                </a:solidFill>
              </a:rPr>
              <a:t>Bob, Focus Group 2 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…depending on personalities and preferences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7809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1. Safety </a:t>
            </a:r>
            <a:r>
              <a:rPr lang="en-GB" dirty="0"/>
              <a:t>and vulnerability </a:t>
            </a:r>
            <a:r>
              <a:rPr lang="en-GB" dirty="0" smtClean="0"/>
              <a:t>mean</a:t>
            </a:r>
            <a:br>
              <a:rPr lang="en-GB" dirty="0" smtClean="0"/>
            </a:br>
            <a:r>
              <a:rPr lang="en-GB" dirty="0" smtClean="0"/>
              <a:t>different </a:t>
            </a:r>
            <a:r>
              <a:rPr lang="en-GB" dirty="0"/>
              <a:t>things to different </a:t>
            </a:r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852" y="1401673"/>
            <a:ext cx="9996947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I mean, I do, at times, feel vulnerable.  Like, this week, my son’s away, and I know it's not right, but I feel a lost soul when he’s away. </a:t>
            </a:r>
            <a:endParaRPr lang="en-GB" dirty="0" smtClean="0">
              <a:solidFill>
                <a:srgbClr val="002060"/>
              </a:solidFill>
            </a:endParaRP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Jane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…but </a:t>
            </a:r>
            <a:r>
              <a:rPr lang="en-GB" dirty="0">
                <a:solidFill>
                  <a:srgbClr val="002060"/>
                </a:solidFill>
              </a:rPr>
              <a:t>you don't know your neighbours, I don't know who's through the wall from  me</a:t>
            </a:r>
            <a:r>
              <a:rPr lang="en-GB" dirty="0" smtClean="0">
                <a:solidFill>
                  <a:srgbClr val="002060"/>
                </a:solidFill>
              </a:rPr>
              <a:t>.</a:t>
            </a:r>
          </a:p>
          <a:p>
            <a:pPr marL="0" indent="0" algn="r">
              <a:buNone/>
            </a:pPr>
            <a:r>
              <a:rPr lang="en-GB" i="1" dirty="0" smtClean="0">
                <a:solidFill>
                  <a:srgbClr val="002060"/>
                </a:solidFill>
              </a:rPr>
              <a:t>Jack</a:t>
            </a:r>
            <a:endParaRPr lang="en-GB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…depending on relationships and communities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042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1. Safety </a:t>
            </a:r>
            <a:r>
              <a:rPr lang="en-GB" dirty="0"/>
              <a:t>and vulnerability </a:t>
            </a:r>
            <a:r>
              <a:rPr lang="en-GB" dirty="0" smtClean="0"/>
              <a:t>mean</a:t>
            </a:r>
            <a:br>
              <a:rPr lang="en-GB" dirty="0" smtClean="0"/>
            </a:br>
            <a:r>
              <a:rPr lang="en-GB" dirty="0" smtClean="0"/>
              <a:t>different </a:t>
            </a:r>
            <a:r>
              <a:rPr lang="en-GB" dirty="0"/>
              <a:t>things to different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018" y="1401673"/>
            <a:ext cx="10006781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Carol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</a:t>
            </a:r>
            <a:r>
              <a:rPr lang="en-GB" dirty="0" smtClean="0">
                <a:solidFill>
                  <a:srgbClr val="002060"/>
                </a:solidFill>
              </a:rPr>
              <a:t>	Sometimes </a:t>
            </a:r>
            <a:r>
              <a:rPr lang="en-GB" dirty="0">
                <a:solidFill>
                  <a:srgbClr val="002060"/>
                </a:solidFill>
              </a:rPr>
              <a:t>I bump into people and I don’t want to. …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Researcher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Yes. So, that makes you feel bad.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Carol</a:t>
            </a:r>
            <a:r>
              <a:rPr lang="en-GB" i="1" dirty="0">
                <a:solidFill>
                  <a:srgbClr val="002060"/>
                </a:solidFill>
              </a:rPr>
              <a:t>:</a:t>
            </a:r>
            <a:r>
              <a:rPr lang="en-GB" dirty="0">
                <a:solidFill>
                  <a:srgbClr val="002060"/>
                </a:solidFill>
              </a:rPr>
              <a:t>		</a:t>
            </a:r>
            <a:r>
              <a:rPr lang="en-GB" dirty="0" smtClean="0">
                <a:solidFill>
                  <a:srgbClr val="002060"/>
                </a:solidFill>
              </a:rPr>
              <a:t>	It </a:t>
            </a:r>
            <a:r>
              <a:rPr lang="en-GB" dirty="0">
                <a:solidFill>
                  <a:srgbClr val="002060"/>
                </a:solidFill>
              </a:rPr>
              <a:t>makes me feel nervous.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…depending on environment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043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7"/>
            <a:ext cx="10515600" cy="1325563"/>
          </a:xfrm>
        </p:spPr>
        <p:txBody>
          <a:bodyPr/>
          <a:lstStyle/>
          <a:p>
            <a:r>
              <a:rPr lang="en-GB" dirty="0" smtClean="0"/>
              <a:t>1. Safety </a:t>
            </a:r>
            <a:r>
              <a:rPr lang="en-GB" dirty="0"/>
              <a:t>and vulnerability </a:t>
            </a:r>
            <a:r>
              <a:rPr lang="en-GB" dirty="0" smtClean="0"/>
              <a:t>mean</a:t>
            </a:r>
            <a:br>
              <a:rPr lang="en-GB" dirty="0" smtClean="0"/>
            </a:br>
            <a:r>
              <a:rPr lang="en-GB" dirty="0" smtClean="0"/>
              <a:t>different </a:t>
            </a:r>
            <a:r>
              <a:rPr lang="en-GB" dirty="0"/>
              <a:t>things to different </a:t>
            </a:r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852" y="1401673"/>
            <a:ext cx="9996948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…</a:t>
            </a:r>
            <a:r>
              <a:rPr lang="en-GB" dirty="0">
                <a:solidFill>
                  <a:srgbClr val="002060"/>
                </a:solidFill>
              </a:rPr>
              <a:t>it’s dark and also I feel so much more less able because I get very tired in the evening as well, </a:t>
            </a:r>
            <a:r>
              <a:rPr lang="en-GB" dirty="0" smtClean="0">
                <a:solidFill>
                  <a:srgbClr val="002060"/>
                </a:solidFill>
              </a:rPr>
              <a:t>… I don’t </a:t>
            </a:r>
            <a:r>
              <a:rPr lang="en-GB" dirty="0">
                <a:solidFill>
                  <a:srgbClr val="002060"/>
                </a:solidFill>
              </a:rPr>
              <a:t>know what it is that makes you feel more unsafe; probably because you get out of doing it. You don’t do it very often. I expect there’s young people who are out and about in the dark so often and as you get older you probably don’t...</a:t>
            </a:r>
          </a:p>
          <a:p>
            <a:pPr marL="0" indent="0" algn="r">
              <a:buNone/>
            </a:pPr>
            <a:r>
              <a:rPr lang="en-GB" i="1" dirty="0">
                <a:solidFill>
                  <a:srgbClr val="002060"/>
                </a:solidFill>
              </a:rPr>
              <a:t>Jean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2387" y="5574890"/>
            <a:ext cx="10321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 smtClean="0"/>
              <a:t>…depending on experiences over time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5725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642</TotalTime>
  <Words>938</Words>
  <Application>Microsoft Office PowerPoint</Application>
  <PresentationFormat>Widescreen</PresentationFormat>
  <Paragraphs>124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Corbel</vt:lpstr>
      <vt:lpstr>Parallax</vt:lpstr>
      <vt:lpstr>Feeling Safe</vt:lpstr>
      <vt:lpstr>Older people, safety and protection: what we know and what we don’t</vt:lpstr>
      <vt:lpstr>Research questions</vt:lpstr>
      <vt:lpstr>Methods</vt:lpstr>
      <vt:lpstr>Findings</vt:lpstr>
      <vt:lpstr>1. Safety and vulnerability mean different things to different people</vt:lpstr>
      <vt:lpstr>1. Safety and vulnerability mean different things to different people</vt:lpstr>
      <vt:lpstr>1. Safety and vulnerability mean different things to different people</vt:lpstr>
      <vt:lpstr>1. Safety and vulnerability mean different things to different people</vt:lpstr>
      <vt:lpstr>2. ‘Keeping safe’ sits alongside older people’s other priorities</vt:lpstr>
      <vt:lpstr>2. ‘Keeping safe’ sits alongside older people’s other priorities</vt:lpstr>
      <vt:lpstr>3. People focused on their own skills and resources</vt:lpstr>
      <vt:lpstr>4. Family, professionals, communities</vt:lpstr>
      <vt:lpstr>4. Family, professionals, communities</vt:lpstr>
      <vt:lpstr>Linking to formal ASP processes</vt:lpstr>
      <vt:lpstr>More information</vt:lpstr>
    </vt:vector>
  </TitlesOfParts>
  <Company>University Of Stirling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Sherwood-Johnson</dc:creator>
  <cp:lastModifiedBy>Fiona Sherwood-Johnson</cp:lastModifiedBy>
  <cp:revision>50</cp:revision>
  <cp:lastPrinted>2019-05-28T09:35:22Z</cp:lastPrinted>
  <dcterms:created xsi:type="dcterms:W3CDTF">2019-05-20T15:32:31Z</dcterms:created>
  <dcterms:modified xsi:type="dcterms:W3CDTF">2019-06-24T10:52:24Z</dcterms:modified>
</cp:coreProperties>
</file>